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9"/>
  </p:notesMasterIdLst>
  <p:handoutMasterIdLst>
    <p:handoutMasterId r:id="rId50"/>
  </p:handoutMasterIdLst>
  <p:sldIdLst>
    <p:sldId id="394" r:id="rId3"/>
    <p:sldId id="466" r:id="rId4"/>
    <p:sldId id="555" r:id="rId5"/>
    <p:sldId id="521" r:id="rId6"/>
    <p:sldId id="501" r:id="rId7"/>
    <p:sldId id="506" r:id="rId8"/>
    <p:sldId id="535" r:id="rId9"/>
    <p:sldId id="513" r:id="rId10"/>
    <p:sldId id="514" r:id="rId11"/>
    <p:sldId id="515" r:id="rId12"/>
    <p:sldId id="502" r:id="rId13"/>
    <p:sldId id="536" r:id="rId14"/>
    <p:sldId id="537" r:id="rId15"/>
    <p:sldId id="538" r:id="rId16"/>
    <p:sldId id="540" r:id="rId17"/>
    <p:sldId id="512" r:id="rId18"/>
    <p:sldId id="516" r:id="rId19"/>
    <p:sldId id="517" r:id="rId20"/>
    <p:sldId id="518" r:id="rId21"/>
    <p:sldId id="520" r:id="rId22"/>
    <p:sldId id="539" r:id="rId23"/>
    <p:sldId id="541" r:id="rId24"/>
    <p:sldId id="544" r:id="rId25"/>
    <p:sldId id="545" r:id="rId26"/>
    <p:sldId id="546" r:id="rId27"/>
    <p:sldId id="547" r:id="rId28"/>
    <p:sldId id="548" r:id="rId29"/>
    <p:sldId id="549" r:id="rId30"/>
    <p:sldId id="550" r:id="rId31"/>
    <p:sldId id="530" r:id="rId32"/>
    <p:sldId id="551" r:id="rId33"/>
    <p:sldId id="552" r:id="rId34"/>
    <p:sldId id="553" r:id="rId35"/>
    <p:sldId id="531" r:id="rId36"/>
    <p:sldId id="528" r:id="rId37"/>
    <p:sldId id="526" r:id="rId38"/>
    <p:sldId id="527" r:id="rId39"/>
    <p:sldId id="508" r:id="rId40"/>
    <p:sldId id="533" r:id="rId41"/>
    <p:sldId id="534" r:id="rId42"/>
    <p:sldId id="554" r:id="rId43"/>
    <p:sldId id="505" r:id="rId44"/>
    <p:sldId id="503" r:id="rId45"/>
    <p:sldId id="556" r:id="rId46"/>
    <p:sldId id="557" r:id="rId47"/>
    <p:sldId id="558" r:id="rId4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C6C0051-6F49-412A-8DF3-A4B026C79132}">
          <p14:sldIdLst>
            <p14:sldId id="394"/>
            <p14:sldId id="466"/>
            <p14:sldId id="555"/>
          </p14:sldIdLst>
        </p14:section>
        <p14:section name="jQuery Overview" id="{69C3DF08-E273-4B2C-8F6C-1C189DAA0294}">
          <p14:sldIdLst>
            <p14:sldId id="521"/>
            <p14:sldId id="501"/>
            <p14:sldId id="506"/>
            <p14:sldId id="535"/>
          </p14:sldIdLst>
        </p14:section>
        <p14:section name="jQuery Selectors" id="{CFD5D99B-D041-4442-88FC-0EB686C7A007}">
          <p14:sldIdLst>
            <p14:sldId id="513"/>
            <p14:sldId id="514"/>
            <p14:sldId id="515"/>
            <p14:sldId id="502"/>
            <p14:sldId id="536"/>
            <p14:sldId id="537"/>
            <p14:sldId id="538"/>
            <p14:sldId id="540"/>
            <p14:sldId id="512"/>
          </p14:sldIdLst>
        </p14:section>
        <p14:section name="Alter DOM with jQuery" id="{50E2E981-8D4D-4AA9-B8D4-1683A53EF358}">
          <p14:sldIdLst>
            <p14:sldId id="516"/>
            <p14:sldId id="517"/>
            <p14:sldId id="518"/>
            <p14:sldId id="520"/>
            <p14:sldId id="539"/>
            <p14:sldId id="541"/>
            <p14:sldId id="544"/>
            <p14:sldId id="545"/>
            <p14:sldId id="546"/>
            <p14:sldId id="547"/>
            <p14:sldId id="548"/>
            <p14:sldId id="549"/>
          </p14:sldIdLst>
        </p14:section>
        <p14:section name="Handling Events with jQuery" id="{790BDCEB-D141-44F2-A333-24992E512A1D}">
          <p14:sldIdLst>
            <p14:sldId id="550"/>
            <p14:sldId id="530"/>
            <p14:sldId id="551"/>
            <p14:sldId id="552"/>
            <p14:sldId id="553"/>
            <p14:sldId id="531"/>
            <p14:sldId id="528"/>
            <p14:sldId id="526"/>
            <p14:sldId id="527"/>
          </p14:sldIdLst>
        </p14:section>
        <p14:section name="jQuery Plugins" id="{F8A2CFDF-7703-4F50-9311-508D5D841FD7}">
          <p14:sldIdLst>
            <p14:sldId id="508"/>
            <p14:sldId id="533"/>
            <p14:sldId id="534"/>
            <p14:sldId id="554"/>
          </p14:sldIdLst>
        </p14:section>
        <p14:section name="Conslusion" id="{2B460A56-15D2-4F60-B4D0-59B0801A2F10}">
          <p14:sldIdLst>
            <p14:sldId id="505"/>
            <p14:sldId id="503"/>
            <p14:sldId id="556"/>
            <p14:sldId id="557"/>
            <p14:sldId id="5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94595" autoAdjust="0"/>
  </p:normalViewPr>
  <p:slideViewPr>
    <p:cSldViewPr>
      <p:cViewPr varScale="1">
        <p:scale>
          <a:sx n="70" d="100"/>
          <a:sy n="70" d="100"/>
        </p:scale>
        <p:origin x="678" y="5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6/16/2017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818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393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522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978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6/16/2017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291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judge.softuni.bg/Contests/329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29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29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29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jqueryui.com/sortable/#display-grid" TargetMode="External"/><Relationship Id="rId2" Type="http://schemas.openxmlformats.org/officeDocument/2006/relationships/hyperlink" Target="https://jqueryui.com/tab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jquery.com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4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41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3.png"/><Relationship Id="rId5" Type="http://schemas.openxmlformats.org/officeDocument/2006/relationships/image" Target="../media/image40.png"/><Relationship Id="rId15" Type="http://schemas.openxmlformats.org/officeDocument/2006/relationships/image" Target="../media/image45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7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2.png"/><Relationship Id="rId14" Type="http://schemas.openxmlformats.org/officeDocument/2006/relationships/hyperlink" Target="http://www.telenor.bg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48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9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jquery.com/" TargetMode="External"/><Relationship Id="rId2" Type="http://schemas.openxmlformats.org/officeDocument/2006/relationships/hyperlink" Target="http://trends.builtwith.com/javascript/jQuer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learn.jquery.com/using-jquery-core/selecting-element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jQuery Library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jQuery Library, Selectors, DOM Manipulation, Events, Plugins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560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311263" y="3874423"/>
            <a:ext cx="1090107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jQuery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6191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2" descr="http://jstricks.com/wp-content/uploads/2014/07/jquery-on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568" y="3544112"/>
            <a:ext cx="4397844" cy="2557337"/>
          </a:xfrm>
          <a:prstGeom prst="rect">
            <a:avLst/>
          </a:prstGeom>
          <a:noFill/>
          <a:ln>
            <a:solidFill>
              <a:srgbClr val="00B0F0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Selectors in jQuery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3" y="5015007"/>
            <a:ext cx="105918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('li:eq(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Selects the third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element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0414" y="1209472"/>
            <a:ext cx="51053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('li:even')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Even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246812" y="1210769"/>
            <a:ext cx="51053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('li:odd')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Odd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60414" y="1975937"/>
            <a:ext cx="51053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('li:first')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First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246813" y="1971716"/>
            <a:ext cx="51053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('li:last')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Last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0412" y="5777007"/>
            <a:ext cx="105918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(:checked)')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Elements not matching the selector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60414" y="3491251"/>
            <a:ext cx="105918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('li:has(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Selects all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holding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inside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0413" y="4248542"/>
            <a:ext cx="105917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('li:contains("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Sofia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Selects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holding given text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60414" y="2737937"/>
            <a:ext cx="105917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('li:first-child')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Selects the first child of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44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HTML page holds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</a:t>
            </a:r>
            <a:r>
              <a:rPr lang="en-US" dirty="0"/>
              <a:t> of text items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[Extract Text]</a:t>
            </a:r>
            <a:r>
              <a:rPr lang="en-US" dirty="0"/>
              <a:t> button</a:t>
            </a:r>
          </a:p>
          <a:p>
            <a:r>
              <a:rPr lang="en-US" dirty="0"/>
              <a:t>Write a JS function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display all list items</a:t>
            </a:r>
            <a:r>
              <a:rPr lang="en-US" dirty="0"/>
              <a:t>, separated by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dirty="0"/>
              <a:t>"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Text from List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10" y="2819400"/>
            <a:ext cx="4411028" cy="34156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372" y="2819400"/>
            <a:ext cx="4411028" cy="3415665"/>
          </a:xfrm>
          <a:prstGeom prst="rect">
            <a:avLst/>
          </a:prstGeom>
        </p:spPr>
      </p:pic>
      <p:sp>
        <p:nvSpPr>
          <p:cNvPr id="11" name="Arrow: Right 10"/>
          <p:cNvSpPr/>
          <p:nvPr/>
        </p:nvSpPr>
        <p:spPr>
          <a:xfrm>
            <a:off x="5852855" y="4374832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282060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Text </a:t>
            </a:r>
            <a:r>
              <a:rPr lang="en-US"/>
              <a:t>from List – </a:t>
            </a:r>
            <a:r>
              <a:rPr lang="en-US" dirty="0"/>
              <a:t>HTML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40958" y="1338930"/>
            <a:ext cx="5486398" cy="46808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&gt;first item&lt;/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&gt;second item&lt;/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&gt;third item&lt;/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onclick="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extractText()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b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Extract Text&lt;/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"&gt;&lt;/div&gt;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356" y="1800749"/>
            <a:ext cx="4852131" cy="375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8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Text from List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365277"/>
            <a:ext cx="10667998" cy="43546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extractText() {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items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ul#items 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toArray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map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=&gt;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(", ");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#result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(items);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6005" y="60960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https://judge.softuni.bg/Contests/329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340" y="2809672"/>
            <a:ext cx="3594966" cy="278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7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Search in List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 HTML page holds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list of towns </a:t>
            </a:r>
            <a:r>
              <a:rPr lang="en-US" sz="3200" dirty="0"/>
              <a:t>+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search box </a:t>
            </a:r>
            <a:r>
              <a:rPr lang="en-US" sz="3200" dirty="0"/>
              <a:t>+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[Search]</a:t>
            </a:r>
            <a:r>
              <a:rPr lang="en-US" sz="3200" dirty="0"/>
              <a:t> button</a:t>
            </a:r>
          </a:p>
          <a:p>
            <a:r>
              <a:rPr lang="en-US" sz="3200" dirty="0"/>
              <a:t>Write a JS function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highlight all towns </a:t>
            </a:r>
            <a:r>
              <a:rPr lang="en-US" sz="3200" dirty="0"/>
              <a:t>holding the search text</a:t>
            </a:r>
          </a:p>
          <a:p>
            <a:endParaRPr lang="en-US" sz="3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523" y="2821064"/>
            <a:ext cx="4310444" cy="33884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218" y="2821064"/>
            <a:ext cx="4044594" cy="3388424"/>
          </a:xfrm>
          <a:prstGeom prst="rect">
            <a:avLst/>
          </a:prstGeom>
        </p:spPr>
      </p:pic>
      <p:sp>
        <p:nvSpPr>
          <p:cNvPr id="15" name="Arrow: Right 14"/>
          <p:cNvSpPr/>
          <p:nvPr/>
        </p:nvSpPr>
        <p:spPr>
          <a:xfrm>
            <a:off x="5964286" y="4362876"/>
            <a:ext cx="45561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404930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Search in List – HTML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212843"/>
            <a:ext cx="10668002" cy="51117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&gt;Sofia&lt;/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&gt;Pleven&lt;/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&gt;Varna&lt;/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&gt;Plovdiv&lt;/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type="text" id="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searchText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onclick="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search()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"&gt;Search&lt;/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it-IT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340" y="1361872"/>
            <a:ext cx="3586584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52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Search in List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1005" y="1086896"/>
            <a:ext cx="10826816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search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searchText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('#searchText').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matches = 0;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("#towns li").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each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((index, item) =&gt;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(item.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.includes(searchText))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$(item)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.css("font-weight", "bold");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matches++;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 else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$(item)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.css("font-weight", "");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('#result').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(matches + " matches found.");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86489" y="5960914"/>
            <a:ext cx="8605038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b="0" dirty="0">
                <a:latin typeface="+mn-lt"/>
              </a:rPr>
              <a:t>Check your solution here: </a:t>
            </a:r>
            <a:r>
              <a:rPr lang="en-US" b="0" dirty="0">
                <a:latin typeface="+mn-lt"/>
                <a:hlinkClick r:id="rId2"/>
              </a:rPr>
              <a:t>https://judge.softuni.bg/Contests/329</a:t>
            </a:r>
            <a:endParaRPr lang="en-US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596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284" y="4818200"/>
            <a:ext cx="9654328" cy="820600"/>
          </a:xfrm>
        </p:spPr>
        <p:txBody>
          <a:bodyPr/>
          <a:lstStyle/>
          <a:p>
            <a:r>
              <a:rPr lang="en-US" dirty="0"/>
              <a:t>Altering the DOM with jQuery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284" y="5681766"/>
            <a:ext cx="9654328" cy="719034"/>
          </a:xfrm>
        </p:spPr>
        <p:txBody>
          <a:bodyPr/>
          <a:lstStyle/>
          <a:p>
            <a:r>
              <a:rPr lang="en-US" dirty="0"/>
              <a:t>Adding and Removing DOM Elements</a:t>
            </a:r>
          </a:p>
        </p:txBody>
      </p:sp>
      <p:pic>
        <p:nvPicPr>
          <p:cNvPr id="4098" name="Picture 2" descr="http://hort.ifas.ufl.edu/woody/images/largecutl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2" y="1447800"/>
            <a:ext cx="3739376" cy="28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najadavidgroup.com/images/re_afforestation/re_afforesta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836" y="1447800"/>
            <a:ext cx="2689576" cy="2809876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88186" y="2419050"/>
            <a:ext cx="2482626" cy="86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20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/>
              <a:pPr algn="r">
                <a:defRPr/>
              </a:pPr>
              <a:t>18</a:t>
            </a:fld>
            <a:endParaRPr lang="en-US" sz="11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latin typeface="+mj-lt"/>
                <a:cs typeface="Helvetica" charset="0"/>
                <a:sym typeface="Helvetica" charset="0"/>
              </a:rPr>
              <a:t>Select the parent element, then use:</a:t>
            </a:r>
          </a:p>
          <a:p>
            <a:pPr lvl="1"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append()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  <a:sym typeface="Helvetica" charset="0"/>
              </a:rPr>
              <a:t> </a:t>
            </a:r>
            <a:r>
              <a:rPr lang="en-US" sz="3000" noProof="1">
                <a:cs typeface="Helvetica" charset="0"/>
                <a:sym typeface="Helvetica" charset="0"/>
              </a:rPr>
              <a:t>/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prepend()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cs typeface="Helvetica" charset="0"/>
              <a:sym typeface="Helvetica" charset="0"/>
            </a:endParaRPr>
          </a:p>
          <a:p>
            <a:pPr lvl="1"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appendTo()</a:t>
            </a:r>
            <a:r>
              <a:rPr lang="en-US" sz="30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anose="020B0609020204030204" pitchFamily="49" charset="0"/>
                <a:sym typeface="Helvetica" charset="0"/>
              </a:rPr>
              <a:t> </a:t>
            </a:r>
            <a:r>
              <a:rPr lang="en-US" sz="3000" noProof="1">
                <a:latin typeface="+mj-lt"/>
                <a:cs typeface="Consolas" panose="020B0609020204030204" pitchFamily="49" charset="0"/>
                <a:sym typeface="Helvetica" charset="0"/>
              </a:rPr>
              <a:t>/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prependTo()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Elements with jQuery</a:t>
            </a: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792260" y="5218164"/>
            <a:ext cx="10606968" cy="5078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2700" noProof="1">
                <a:solidFill>
                  <a:srgbClr val="FBEEDC"/>
                </a:solidFill>
              </a:rPr>
              <a:t>('#wrapper div').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append</a:t>
            </a:r>
            <a:r>
              <a:rPr lang="en-US" sz="2700" noProof="1">
                <a:solidFill>
                  <a:srgbClr val="FBEEDC"/>
                </a:solidFill>
              </a:rPr>
              <a:t>("&lt;p&gt;It's party time :)&lt;/p&gt;");</a:t>
            </a: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792260" y="3199831"/>
            <a:ext cx="10606968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noProof="1">
                <a:solidFill>
                  <a:srgbClr val="FBEEDC"/>
                </a:solidFill>
              </a:rPr>
              <a:t>&lt;div id="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wrapper</a:t>
            </a:r>
            <a:r>
              <a:rPr lang="en-US" sz="2700" noProof="1">
                <a:solidFill>
                  <a:srgbClr val="FBEEDC"/>
                </a:solidFill>
              </a:rPr>
              <a:t>"&gt;</a:t>
            </a:r>
          </a:p>
          <a:p>
            <a:r>
              <a:rPr lang="en-US" sz="2700" noProof="1">
                <a:solidFill>
                  <a:srgbClr val="FBEEDC"/>
                </a:solidFill>
              </a:rPr>
              <a:t>  &lt;div&gt;Hello, student!&lt;/div&gt;</a:t>
            </a:r>
          </a:p>
          <a:p>
            <a:r>
              <a:rPr lang="en-US" sz="2700" noProof="1">
                <a:solidFill>
                  <a:srgbClr val="FBEEDC"/>
                </a:solidFill>
              </a:rPr>
              <a:t>  &lt;div&gt;Goodbye, student!&lt;/div&gt;</a:t>
            </a:r>
          </a:p>
          <a:p>
            <a:r>
              <a:rPr lang="en-US" sz="2700" noProof="1">
                <a:solidFill>
                  <a:srgbClr val="FBEEDC"/>
                </a:solidFill>
              </a:rPr>
              <a:t>&lt;/div&gt;</a:t>
            </a: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792260" y="5950181"/>
            <a:ext cx="1060696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2700" noProof="1">
                <a:solidFill>
                  <a:srgbClr val="FBEEDC"/>
                </a:solidFill>
              </a:rPr>
              <a:t>('&lt;h1&gt;Greetings&lt;/h1&gt;').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prependTo</a:t>
            </a:r>
            <a:r>
              <a:rPr lang="en-US" sz="2700" noProof="1">
                <a:solidFill>
                  <a:srgbClr val="FBEEDC"/>
                </a:solidFill>
              </a:rPr>
              <a:t>('body');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412" y="3398115"/>
            <a:ext cx="4798868" cy="1438768"/>
          </a:xfrm>
          <a:prstGeom prst="roundRect">
            <a:avLst>
              <a:gd name="adj" fmla="val 2469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412" y="1244641"/>
            <a:ext cx="4798867" cy="3592242"/>
          </a:xfrm>
          <a:prstGeom prst="roundRect">
            <a:avLst>
              <a:gd name="adj" fmla="val 898"/>
            </a:avLst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411" y="1181912"/>
            <a:ext cx="4798868" cy="3895659"/>
          </a:xfrm>
          <a:prstGeom prst="roundRect">
            <a:avLst>
              <a:gd name="adj" fmla="val 898"/>
            </a:avLst>
          </a:prstGeom>
        </p:spPr>
      </p:pic>
    </p:spTree>
    <p:extLst>
      <p:ext uri="{BB962C8B-B14F-4D97-AF65-F5344CB8AC3E}">
        <p14:creationId xmlns:p14="http://schemas.microsoft.com/office/powerpoint/2010/main" val="305732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/>
              <a:pPr algn="r">
                <a:defRPr/>
              </a:pPr>
              <a:t>19</a:t>
            </a:fld>
            <a:endParaRPr lang="en-US" sz="11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/ Removing Elements</a:t>
            </a: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1061877" y="1255455"/>
            <a:ext cx="10061894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let div =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3200" noProof="1">
                <a:solidFill>
                  <a:srgbClr val="FBEEDC"/>
                </a:solidFill>
              </a:rPr>
              <a:t>('&lt;div&gt;');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div.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text</a:t>
            </a:r>
            <a:r>
              <a:rPr lang="en-US" sz="3200" noProof="1">
                <a:solidFill>
                  <a:srgbClr val="FBEEDC"/>
                </a:solidFill>
              </a:rPr>
              <a:t>('I am a new div.');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div.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sz="3200" noProof="1">
                <a:solidFill>
                  <a:srgbClr val="FBEEDC"/>
                </a:solidFill>
              </a:rPr>
              <a:t>('background', 'blue');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div.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sz="3200" noProof="1">
                <a:solidFill>
                  <a:srgbClr val="FBEEDC"/>
                </a:solidFill>
              </a:rPr>
              <a:t>('color', 'white');</a:t>
            </a:r>
          </a:p>
          <a:p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3200" noProof="1">
                <a:solidFill>
                  <a:srgbClr val="FBEEDC"/>
                </a:solidFill>
              </a:rPr>
              <a:t>(document.body).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append</a:t>
            </a:r>
            <a:r>
              <a:rPr lang="en-US" sz="3200" noProof="1">
                <a:solidFill>
                  <a:srgbClr val="FBEEDC"/>
                </a:solidFill>
              </a:rPr>
              <a:t>(div);</a:t>
            </a: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061877" y="4180582"/>
            <a:ext cx="10061894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let paragraph =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3200" noProof="1">
                <a:solidFill>
                  <a:srgbClr val="FBEEDC"/>
                </a:solidFill>
              </a:rPr>
              <a:t>('&lt;p&gt;Some text&lt;/p&gt;');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paragraph</a:t>
            </a:r>
            <a:r>
              <a:rPr lang="bg-BG" sz="3200" noProof="1">
                <a:solidFill>
                  <a:srgbClr val="FBEEDC"/>
                </a:solidFill>
              </a:rPr>
              <a:t>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appendTo</a:t>
            </a:r>
            <a:r>
              <a:rPr lang="en-US" sz="3200" noProof="1">
                <a:solidFill>
                  <a:srgbClr val="FBEEDC"/>
                </a:solidFill>
              </a:rPr>
              <a:t>(div);</a:t>
            </a:r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1061877" y="5628382"/>
            <a:ext cx="10061894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3200" noProof="1">
                <a:solidFill>
                  <a:srgbClr val="FBEEDC"/>
                </a:solidFill>
              </a:rPr>
              <a:t>('div').remove();</a:t>
            </a:r>
          </a:p>
        </p:txBody>
      </p:sp>
    </p:spTree>
    <p:extLst>
      <p:ext uri="{BB962C8B-B14F-4D97-AF65-F5344CB8AC3E}">
        <p14:creationId xmlns:p14="http://schemas.microsoft.com/office/powerpoint/2010/main" val="264831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jQuery Overview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jQuery Selectors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DOM Manipulation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Handling Events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jQuery Plugins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78000" y="1143000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5625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5047" y="4045183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4403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542799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table</a:t>
            </a:r>
            <a:r>
              <a:rPr lang="en-US" dirty="0"/>
              <a:t> holding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countries</a:t>
            </a:r>
            <a:r>
              <a:rPr lang="en-US" dirty="0"/>
              <a:t> with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capital</a:t>
            </a:r>
          </a:p>
          <a:p>
            <a:pPr>
              <a:lnSpc>
                <a:spcPct val="110000"/>
              </a:lnSpc>
            </a:pPr>
            <a:r>
              <a:rPr lang="en-US" dirty="0"/>
              <a:t>Implement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delete</a:t>
            </a:r>
            <a:r>
              <a:rPr lang="bg-BG" dirty="0"/>
              <a:t> /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move up </a:t>
            </a:r>
            <a:r>
              <a:rPr lang="en-US" dirty="0"/>
              <a:t>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move down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actions for the table rows</a:t>
            </a:r>
          </a:p>
          <a:p>
            <a:pPr>
              <a:lnSpc>
                <a:spcPct val="110000"/>
              </a:lnSpc>
            </a:pPr>
            <a:r>
              <a:rPr lang="en-US" dirty="0"/>
              <a:t>Initially add these countries: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Bulgaria / Sofia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Germany / Berlin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Russia / Moscow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Countries Table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304" y="2696184"/>
            <a:ext cx="5584508" cy="362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44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Countries Table – HTML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2414" y="1162456"/>
            <a:ext cx="10943998" cy="52544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 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background: #DDD; padding: 5px 10px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input[type='text']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width: 60px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countriesTable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&lt;tr&gt;&lt;th&gt;Country&lt;/th&gt;&lt;th&gt;Capital&lt;/th&gt;&lt;th&gt;Action&lt;/th&gt;&lt;/tr&gt;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&lt;tr&gt;&lt;td&gt;&lt;input type="text"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newCountryText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/&gt;&lt;/td&gt;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&lt;td&gt;&lt;input type="text"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newCapitalText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/&gt;&lt;/td&gt;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href="#"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createLink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"&gt;[Create]&lt;/a&gt;&lt;/td&gt;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$(() =&gt; initializeTable())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  <a:endParaRPr lang="it-IT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92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Countries Table</a:t>
            </a:r>
            <a:r>
              <a:rPr lang="bg-BG" dirty="0"/>
              <a:t> – </a:t>
            </a:r>
            <a:r>
              <a:rPr lang="en-US" dirty="0"/>
              <a:t>Initialize Table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4" y="1162610"/>
            <a:ext cx="10820398" cy="52194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initializeTable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("#createLink").click(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createCountry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addCountryToTable("Bulgaria", "Sofia");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addCountryToTable("Germany", "Berlin");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addCountryToTable("Russia", "Moscow");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fixRowLinks();</a:t>
            </a:r>
          </a:p>
          <a:p>
            <a:pPr marL="895350" lvl="1" indent="-89535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Functions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addCountryToTable(country,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capital)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createCountry()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moveRowUp()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moveRowDown()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deleteRow()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fixRowLinks()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come here …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4278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Countries Table</a:t>
            </a:r>
            <a:r>
              <a:rPr lang="bg-BG" dirty="0"/>
              <a:t> –</a:t>
            </a:r>
            <a:r>
              <a:rPr lang="en-US" dirty="0"/>
              <a:t> Create Country</a:t>
            </a:r>
            <a:r>
              <a:rPr lang="bg-BG" dirty="0"/>
              <a:t> 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371600"/>
            <a:ext cx="10515598" cy="478243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createCountry()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country =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('#newCountryText').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capital =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('#newCapitalText').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1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addCountryToTable(country, capital, true);</a:t>
            </a:r>
          </a:p>
          <a:p>
            <a:pPr marL="0" lvl="1" indent="0">
              <a:lnSpc>
                <a:spcPct val="11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('#newCountryText').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('');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('#newCapitalText').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('');</a:t>
            </a:r>
          </a:p>
          <a:p>
            <a:pPr marL="0" lvl="1" indent="0">
              <a:lnSpc>
                <a:spcPct val="11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fixRowLinks();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7693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00" dirty="0"/>
              <a:t>Solution: Countries Table</a:t>
            </a:r>
            <a:r>
              <a:rPr lang="bg-BG" sz="3900" dirty="0"/>
              <a:t> –</a:t>
            </a:r>
            <a:r>
              <a:rPr lang="en-US" sz="3900" dirty="0"/>
              <a:t> Add Country</a:t>
            </a:r>
            <a:r>
              <a:rPr lang="bg-BG" sz="3900" dirty="0"/>
              <a:t> </a:t>
            </a:r>
            <a:r>
              <a:rPr lang="en-US" sz="3900" dirty="0"/>
              <a:t>Row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2414" y="1066800"/>
            <a:ext cx="10943998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addCountryToTable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(country, capital)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row = 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('&lt;tr&gt;')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("&lt;td&gt;").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(country))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("&lt;td&gt;").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(capital))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("&lt;td&gt;")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("&lt;a href='#'&gt;[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]&lt;/a&gt;").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(moveRowUp))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 ")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("&lt;a href='#'&gt;[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Down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]&lt;/a&gt;").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(moveRowDown))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 ")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("&lt;a href='#'&gt;[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]&lt;/a&gt;").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(deleteRow)));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it-IT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'display'</a:t>
            </a:r>
            <a:r>
              <a:rPr lang="it-IT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'none'</a:t>
            </a:r>
            <a:r>
              <a:rPr lang="it-IT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("#countriesTable").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(row);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fadeIn</a:t>
            </a:r>
            <a:r>
              <a:rPr lang="it-IT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9054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Countries Table</a:t>
            </a:r>
            <a:r>
              <a:rPr lang="bg-BG" dirty="0"/>
              <a:t> –</a:t>
            </a:r>
            <a:r>
              <a:rPr lang="en-US" dirty="0"/>
              <a:t> Row Up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421877"/>
            <a:ext cx="10515598" cy="452172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moveRowUp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row =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row.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fadeOut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row.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insertBefore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(row.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prev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row.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fadeIn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fixRowLinks();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7016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Countries Table</a:t>
            </a:r>
            <a:r>
              <a:rPr lang="bg-BG" dirty="0"/>
              <a:t> –</a:t>
            </a:r>
            <a:r>
              <a:rPr lang="en-US" dirty="0"/>
              <a:t> Row Down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421877"/>
            <a:ext cx="10515598" cy="452172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moveRowDown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row =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row.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fadeOut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row.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insertAfter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(row.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row.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fadeIn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fixRowLinks();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9093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Countries Table</a:t>
            </a:r>
            <a:r>
              <a:rPr lang="bg-BG" dirty="0"/>
              <a:t> –</a:t>
            </a:r>
            <a:r>
              <a:rPr lang="en-US" dirty="0"/>
              <a:t> Delete Row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421877"/>
            <a:ext cx="10515598" cy="398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deleteRow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row =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row.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fadeOut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row.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remove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fixRowLinks();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5998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Countries Table</a:t>
            </a:r>
            <a:r>
              <a:rPr lang="bg-BG" dirty="0"/>
              <a:t> –</a:t>
            </a:r>
            <a:r>
              <a:rPr lang="en-US" dirty="0"/>
              <a:t> Fix Row Links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2414" y="1159071"/>
            <a:ext cx="10943998" cy="52417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fixRowLinks()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Show all links in the table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('#countriesTable a').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('display', 'inline');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Hide [Up] link in first table data row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tableRows = 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('#countriesTable tr');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(tableRows[2]).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("a:contains('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')")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('display', 'none');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Hide the [Down] link in the last table row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(tableRows[tableRows.length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1]).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("a:contains('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Down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')")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('display', 'none');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8942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07791" y="4857344"/>
            <a:ext cx="8938472" cy="820600"/>
          </a:xfrm>
        </p:spPr>
        <p:txBody>
          <a:bodyPr/>
          <a:lstStyle/>
          <a:p>
            <a:r>
              <a:rPr lang="en-US" dirty="0"/>
              <a:t>jQuery Events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607791" y="5727408"/>
            <a:ext cx="8938472" cy="688256"/>
          </a:xfrm>
        </p:spPr>
        <p:txBody>
          <a:bodyPr/>
          <a:lstStyle/>
          <a:p>
            <a:r>
              <a:rPr lang="en-US" dirty="0"/>
              <a:t>Handling Events with Ease</a:t>
            </a:r>
          </a:p>
        </p:txBody>
      </p:sp>
      <p:pic>
        <p:nvPicPr>
          <p:cNvPr id="14338" name="Picture 2" descr="Резултат с изображение за jquery event hand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888" y="1204649"/>
            <a:ext cx="5564276" cy="3291151"/>
          </a:xfrm>
          <a:prstGeom prst="roundRect">
            <a:avLst>
              <a:gd name="adj" fmla="val 203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387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#JSCORE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5873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ym typeface="Lucida Grande" charset="0"/>
              </a:rPr>
              <a:t>Attaching events on certain elements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Events: Attach / Remove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757236" y="1937466"/>
            <a:ext cx="10671176" cy="29392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$('a.button').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on</a:t>
            </a:r>
            <a:r>
              <a:rPr lang="en-US" sz="3000" noProof="1">
                <a:solidFill>
                  <a:srgbClr val="FBEEDC"/>
                </a:solidFill>
              </a:rPr>
              <a:t>('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click</a:t>
            </a:r>
            <a:r>
              <a:rPr lang="en-US" sz="3000" noProof="1">
                <a:solidFill>
                  <a:srgbClr val="FBEEDC"/>
                </a:solidFill>
              </a:rPr>
              <a:t>', buttonClicked);</a:t>
            </a:r>
          </a:p>
          <a:p>
            <a:pPr eaLnBrk="1" hangingPunct="1">
              <a:spcBef>
                <a:spcPts val="600"/>
              </a:spcBef>
            </a:pPr>
            <a:r>
              <a:rPr lang="en-US" sz="3000" noProof="1">
                <a:solidFill>
                  <a:srgbClr val="FBEEDC"/>
                </a:solidFill>
              </a:rPr>
              <a:t>function buttonClicked() {</a:t>
            </a:r>
          </a:p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  $('.selected').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removeClass</a:t>
            </a:r>
            <a:r>
              <a:rPr lang="en-US" sz="3000" noProof="1">
                <a:solidFill>
                  <a:srgbClr val="FBEEDC"/>
                </a:solidFill>
              </a:rPr>
              <a:t>('selected');</a:t>
            </a:r>
          </a:p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  $(this).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addClass</a:t>
            </a:r>
            <a:r>
              <a:rPr lang="en-US" sz="3000" noProof="1">
                <a:solidFill>
                  <a:srgbClr val="FBEEDC"/>
                </a:solidFill>
              </a:rPr>
              <a:t>('selected'); </a:t>
            </a:r>
          </a:p>
          <a:p>
            <a:pPr eaLnBrk="1" hangingPunct="1"/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 // "this"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is the event source (the hyperlink clicked)</a:t>
            </a:r>
          </a:p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757236" y="5847944"/>
            <a:ext cx="10671176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$('a.button').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off</a:t>
            </a:r>
            <a:r>
              <a:rPr lang="en-US" sz="3000" noProof="1">
                <a:solidFill>
                  <a:srgbClr val="FBEEDC"/>
                </a:solidFill>
              </a:rPr>
              <a:t>('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click</a:t>
            </a:r>
            <a:r>
              <a:rPr lang="en-US" sz="3000" noProof="1">
                <a:solidFill>
                  <a:srgbClr val="FBEEDC"/>
                </a:solidFill>
              </a:rPr>
              <a:t>', buttonClicked);</a:t>
            </a:r>
          </a:p>
        </p:txBody>
      </p:sp>
      <p:sp>
        <p:nvSpPr>
          <p:cNvPr id="11" name="Content Placeholder 13"/>
          <p:cNvSpPr txBox="1">
            <a:spLocks/>
          </p:cNvSpPr>
          <p:nvPr/>
        </p:nvSpPr>
        <p:spPr>
          <a:xfrm>
            <a:off x="190413" y="5043913"/>
            <a:ext cx="11804822" cy="64251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ym typeface="Lucida Grande" charset="0"/>
              </a:rPr>
              <a:t>Removing event handler from certain elements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046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Link Buttons – HTML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58532" y="1162436"/>
            <a:ext cx="10669880" cy="607071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3000" noProof="1">
                <a:solidFill>
                  <a:srgbClr val="FBEEDC"/>
                </a:solidFill>
              </a:rPr>
              <a:t>link-buttons.html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58532" y="1769507"/>
            <a:ext cx="10669880" cy="45550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&lt;head&gt;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&lt;link rel="stylesheet" href="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link-buttons.css</a:t>
            </a:r>
            <a:r>
              <a:rPr lang="en-US" sz="2800" noProof="1">
                <a:solidFill>
                  <a:srgbClr val="FBEEDC"/>
                </a:solidFill>
              </a:rPr>
              <a:t>" /&gt;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&lt;script src="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jquery-3.1.1.min.js</a:t>
            </a:r>
            <a:r>
              <a:rPr lang="en-US" sz="2800" noProof="1">
                <a:solidFill>
                  <a:srgbClr val="FBEEDC"/>
                </a:solidFill>
              </a:rPr>
              <a:t>"&gt;&lt;/script&gt;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&lt;script src="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link-buttons.js</a:t>
            </a:r>
            <a:r>
              <a:rPr lang="en-US" sz="2800" noProof="1">
                <a:solidFill>
                  <a:srgbClr val="FBEEDC"/>
                </a:solidFill>
              </a:rPr>
              <a:t>"&gt;&lt;/script&gt;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&lt;/head&gt;</a:t>
            </a:r>
          </a:p>
          <a:p>
            <a:pPr eaLnBrk="1" hangingPunct="1">
              <a:spcBef>
                <a:spcPts val="1200"/>
              </a:spcBef>
            </a:pPr>
            <a:r>
              <a:rPr lang="en-US" sz="2800" noProof="1">
                <a:solidFill>
                  <a:srgbClr val="FBEEDC"/>
                </a:solidFill>
              </a:rPr>
              <a:t>&lt;body onload="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attachEvents()</a:t>
            </a:r>
            <a:r>
              <a:rPr lang="en-US" sz="2800" noProof="1">
                <a:solidFill>
                  <a:srgbClr val="FBEEDC"/>
                </a:solidFill>
              </a:rPr>
              <a:t>"&gt;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&lt;a class="button"&gt;Sofia&lt;/a&gt;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&lt;a class="button"&gt;Plovdiv&lt;/a&gt;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&lt;a class="button"&gt;Varna&lt;/a&gt;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&lt;/body&gt;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169" y="4114800"/>
            <a:ext cx="4464243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9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Link Buttons – CSS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58532" y="1847195"/>
            <a:ext cx="5197880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a.button</a:t>
            </a:r>
            <a:r>
              <a:rPr lang="en-US" sz="2800" noProof="1">
                <a:solidFill>
                  <a:srgbClr val="FBEEDC"/>
                </a:solidFill>
              </a:rPr>
              <a:t> {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border: 1px solid #CCC;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background: #EEE;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padding: 5px 10px;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border-radius: 5px;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color: #333;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text-decoration: none;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display: inline-block;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margin: 5px;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5956412" y="1847195"/>
            <a:ext cx="5472000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a.button.selected</a:t>
            </a:r>
            <a:r>
              <a:rPr lang="en-US" sz="2800" noProof="1">
                <a:solidFill>
                  <a:srgbClr val="FBEEDC"/>
                </a:solidFill>
              </a:rPr>
              <a:t> {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color: #111;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font-weight: bold;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border: 1px solid #AAA;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background: #BBB;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 eaLnBrk="1" hangingPunct="1"/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a.button.selected::before </a:t>
            </a:r>
            <a:r>
              <a:rPr lang="en-US" sz="2800" noProof="1">
                <a:solidFill>
                  <a:srgbClr val="FBEEDC"/>
                </a:solidFill>
              </a:rPr>
              <a:t>{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content: "\2713\20\20";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 eaLnBrk="1" hangingPunct="1"/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/>
              </a:rPr>
              <a:t>a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: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/>
              </a:rPr>
              <a:t>hover</a:t>
            </a:r>
            <a:r>
              <a:rPr lang="en-US" sz="2800" dirty="0">
                <a:solidFill>
                  <a:srgbClr val="FBEEDC"/>
                </a:solidFill>
              </a:rPr>
              <a:t> {cursor: pointer;}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758532" y="1240124"/>
            <a:ext cx="10669880" cy="607071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3000" noProof="1">
                <a:solidFill>
                  <a:srgbClr val="FBEEDC"/>
                </a:solidFill>
              </a:rPr>
              <a:t>link-buttons.css</a:t>
            </a:r>
          </a:p>
        </p:txBody>
      </p:sp>
    </p:spTree>
    <p:extLst>
      <p:ext uri="{BB962C8B-B14F-4D97-AF65-F5344CB8AC3E}">
        <p14:creationId xmlns:p14="http://schemas.microsoft.com/office/powerpoint/2010/main" val="175631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Link Buttons – JavaScript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58532" y="1238656"/>
            <a:ext cx="10669880" cy="607071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0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link-buttons.js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58532" y="1845727"/>
            <a:ext cx="10669880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function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attachEvents</a:t>
            </a:r>
            <a:r>
              <a:rPr lang="en-US" sz="3000" noProof="1">
                <a:solidFill>
                  <a:srgbClr val="FBEEDC"/>
                </a:solidFill>
              </a:rPr>
              <a:t>() {</a:t>
            </a:r>
          </a:p>
          <a:p>
            <a:pPr eaLnBrk="1" hangingPunct="1">
              <a:spcBef>
                <a:spcPts val="600"/>
              </a:spcBef>
            </a:pPr>
            <a:r>
              <a:rPr lang="en-US" sz="3000" noProof="1">
                <a:solidFill>
                  <a:srgbClr val="FBEEDC"/>
                </a:solidFill>
              </a:rPr>
              <a:t>  $('a.button').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on</a:t>
            </a:r>
            <a:r>
              <a:rPr lang="en-US" sz="3000" noProof="1">
                <a:solidFill>
                  <a:srgbClr val="FBEEDC"/>
                </a:solidFill>
              </a:rPr>
              <a:t>('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click</a:t>
            </a:r>
            <a:r>
              <a:rPr lang="en-US" sz="3000" noProof="1">
                <a:solidFill>
                  <a:srgbClr val="FBEEDC"/>
                </a:solidFill>
              </a:rPr>
              <a:t>',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buttonClicked</a:t>
            </a:r>
            <a:r>
              <a:rPr lang="en-US" sz="3000" noProof="1">
                <a:solidFill>
                  <a:srgbClr val="FBEEDC"/>
                </a:solidFill>
              </a:rPr>
              <a:t>);</a:t>
            </a:r>
          </a:p>
          <a:p>
            <a:pPr eaLnBrk="1" hangingPunct="1">
              <a:spcBef>
                <a:spcPts val="1800"/>
              </a:spcBef>
            </a:pPr>
            <a:r>
              <a:rPr lang="en-US" sz="3000" noProof="1">
                <a:solidFill>
                  <a:srgbClr val="FBEEDC"/>
                </a:solidFill>
              </a:rPr>
              <a:t>  function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buttonClicked</a:t>
            </a:r>
            <a:r>
              <a:rPr lang="en-US" sz="3000" noProof="1">
                <a:solidFill>
                  <a:srgbClr val="FBEEDC"/>
                </a:solidFill>
              </a:rPr>
              <a:t>() {</a:t>
            </a:r>
          </a:p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    $('.selected').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removeClass</a:t>
            </a:r>
            <a:r>
              <a:rPr lang="en-US" sz="3000" noProof="1">
                <a:solidFill>
                  <a:srgbClr val="FBEEDC"/>
                </a:solidFill>
              </a:rPr>
              <a:t>('selected');</a:t>
            </a:r>
          </a:p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    $(this).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addClass</a:t>
            </a:r>
            <a:r>
              <a:rPr lang="en-US" sz="3000" noProof="1">
                <a:solidFill>
                  <a:srgbClr val="FBEEDC"/>
                </a:solidFill>
              </a:rPr>
              <a:t>('selected');</a:t>
            </a:r>
          </a:p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 //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"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" is the event source (the hyperlink clicked)</a:t>
            </a:r>
          </a:p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  }</a:t>
            </a:r>
          </a:p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6005" y="6148279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6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/>
              <a:pPr algn="r">
                <a:defRPr/>
              </a:pPr>
              <a:t>34</a:t>
            </a:fld>
            <a:endParaRPr lang="en-US" sz="110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Lucida Grande" charset="0"/>
                <a:cs typeface="Lucida Grande" charset="0"/>
                <a:sym typeface="Lucida Grande" charset="0"/>
              </a:rPr>
              <a:t>Handling events on multiple elements</a:t>
            </a:r>
          </a:p>
          <a:p>
            <a:pPr lvl="1"/>
            <a:r>
              <a:rPr lang="en-US" dirty="0">
                <a:ea typeface="Lucida Grande" charset="0"/>
                <a:cs typeface="Lucida Grande" charset="0"/>
                <a:sym typeface="Lucida Grande" charset="0"/>
              </a:rPr>
              <a:t>Add a handler on the parent element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Events: Multiple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909636" y="2820412"/>
            <a:ext cx="10366376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0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/>
              <a:t>function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onListItemClick</a:t>
            </a:r>
            <a:r>
              <a:rPr lang="en-US" sz="3200" noProof="1"/>
              <a:t>() {</a:t>
            </a:r>
          </a:p>
          <a:p>
            <a:r>
              <a:rPr lang="en-US" sz="3200" noProof="1"/>
              <a:t>  $('.selected').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removeClass</a:t>
            </a:r>
            <a:r>
              <a:rPr lang="en-US" sz="3200" noProof="1"/>
              <a:t>('selected');</a:t>
            </a:r>
          </a:p>
          <a:p>
            <a:r>
              <a:rPr lang="en-US" sz="3200" noProof="1"/>
              <a:t>  $(this).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addClass</a:t>
            </a:r>
            <a:r>
              <a:rPr lang="en-US" sz="3200" noProof="1"/>
              <a:t>('selected');</a:t>
            </a:r>
          </a:p>
          <a:p>
            <a:r>
              <a:rPr lang="en-US" sz="3200" noProof="1"/>
              <a:t>}</a:t>
            </a:r>
          </a:p>
          <a:p>
            <a:endParaRPr lang="en-US" sz="3200" noProof="1"/>
          </a:p>
          <a:p>
            <a:r>
              <a:rPr lang="en-US" sz="3200" noProof="1"/>
              <a:t>$('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ul</a:t>
            </a:r>
            <a:r>
              <a:rPr lang="en-US" sz="3200" noProof="1"/>
              <a:t>').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on</a:t>
            </a:r>
            <a:r>
              <a:rPr lang="en-US" sz="3200" noProof="1"/>
              <a:t>('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click</a:t>
            </a:r>
            <a:r>
              <a:rPr lang="en-US" sz="3200" noProof="1"/>
              <a:t>', '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li</a:t>
            </a:r>
            <a:r>
              <a:rPr lang="en-US" sz="3200" noProof="1"/>
              <a:t>',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onListItemClick</a:t>
            </a:r>
            <a:r>
              <a:rPr lang="en-US" sz="3200" noProof="1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7434722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513599" cy="5570355"/>
          </a:xfrm>
        </p:spPr>
        <p:txBody>
          <a:bodyPr/>
          <a:lstStyle/>
          <a:p>
            <a:r>
              <a:rPr lang="en-US" dirty="0"/>
              <a:t>An HTML page listing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towns</a:t>
            </a:r>
          </a:p>
          <a:p>
            <a:pPr lvl="1"/>
            <a:r>
              <a:rPr lang="en-US" dirty="0"/>
              <a:t>Clicking on a town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select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deselect</a:t>
            </a:r>
            <a:r>
              <a:rPr lang="en-US" dirty="0"/>
              <a:t> it</a:t>
            </a:r>
          </a:p>
          <a:p>
            <a:pPr lvl="1"/>
            <a:r>
              <a:rPr lang="en-US" dirty="0"/>
              <a:t>A button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shows all selected towns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Selectable Towns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4" y="3886200"/>
            <a:ext cx="10667998" cy="25152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&lt;style&gt;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 {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inline-block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&lt;/style&gt;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id="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"&gt;&lt;li&gt;Sofia&lt;/li&gt;&lt;li&gt;Varna&lt;/li&gt;…&lt;/ul&gt;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id="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showTownsButton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"&gt;Show Towns&lt;/button&gt;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selectedTowns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"&gt;&lt;/div&gt;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$(()=&gt;attachEvents())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212" y="1151121"/>
            <a:ext cx="3886200" cy="265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37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Selectable Towns – Click Towns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097008"/>
            <a:ext cx="10667998" cy="526027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attachEvents()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#items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').on('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function()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li 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(li.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attr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data-selected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li.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removeAttr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data-selected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li.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'');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 else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li.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attr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data-selected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li.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#DDD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999412" y="5029200"/>
            <a:ext cx="3706010" cy="1398996"/>
          </a:xfrm>
          <a:prstGeom prst="wedgeRoundRectCallout">
            <a:avLst>
              <a:gd name="adj1" fmla="val -59044"/>
              <a:gd name="adj2" fmla="val -5806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Attach attribute</a:t>
            </a:r>
            <a:b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'data-selected' = 'true'</a:t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</a:b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 each selected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&lt;li&gt;</a:t>
            </a:r>
          </a:p>
        </p:txBody>
      </p:sp>
    </p:spTree>
    <p:extLst>
      <p:ext uri="{BB962C8B-B14F-4D97-AF65-F5344CB8AC3E}">
        <p14:creationId xmlns:p14="http://schemas.microsoft.com/office/powerpoint/2010/main" val="245469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Selectable Towns – Show Towns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251223"/>
            <a:ext cx="10667998" cy="39999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#showTownsButton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function()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selLi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#items li[data-selected=true]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towns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selLi.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toArray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.map(li =&gt; li.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).join(', ');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#selectedTowns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.text("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Selected towns: 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 towns);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6005" y="6115456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36423" y="5542100"/>
            <a:ext cx="8125884" cy="820600"/>
          </a:xfrm>
        </p:spPr>
        <p:txBody>
          <a:bodyPr/>
          <a:lstStyle/>
          <a:p>
            <a:r>
              <a:rPr lang="en-US" dirty="0"/>
              <a:t>jQuery Plugins</a:t>
            </a:r>
          </a:p>
        </p:txBody>
      </p:sp>
      <p:pic>
        <p:nvPicPr>
          <p:cNvPr id="7" name="Picture 2" descr="http://blogs.sitepointstatic.com/images/tech/114-jquery-plug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958" y="1226684"/>
            <a:ext cx="3916814" cy="3916816"/>
          </a:xfrm>
          <a:prstGeom prst="roundRect">
            <a:avLst>
              <a:gd name="adj" fmla="val 3535"/>
            </a:avLst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2173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jQuery has many ready-to-use plugins</a:t>
            </a:r>
          </a:p>
          <a:p>
            <a:pPr lvl="1"/>
            <a:r>
              <a:rPr lang="en-US" dirty="0"/>
              <a:t>E.g. the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jQueryUI</a:t>
            </a:r>
            <a:r>
              <a:rPr lang="en-US" dirty="0"/>
              <a:t> library for UI controls</a:t>
            </a:r>
          </a:p>
          <a:p>
            <a:r>
              <a:rPr lang="en-US" dirty="0"/>
              <a:t>Plugins for UI</a:t>
            </a:r>
          </a:p>
          <a:p>
            <a:pPr lvl="1"/>
            <a:r>
              <a:rPr lang="en-US" dirty="0"/>
              <a:t>Tabs – </a:t>
            </a:r>
            <a:r>
              <a:rPr lang="en-US" dirty="0">
                <a:hlinkClick r:id="rId2"/>
              </a:rPr>
              <a:t>https://jqueryui.com/tabs/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r>
              <a:rPr lang="en-US" noProof="1"/>
              <a:t>Arrangeable</a:t>
            </a:r>
            <a:r>
              <a:rPr lang="en-US" dirty="0"/>
              <a:t> elements (with drag and drop)</a:t>
            </a:r>
          </a:p>
          <a:p>
            <a:pPr lvl="2"/>
            <a:r>
              <a:rPr lang="en-US" dirty="0">
                <a:hlinkClick r:id="rId3"/>
              </a:rPr>
              <a:t>https://jqueryui.com/sortable/#display-grid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Plugins</a:t>
            </a: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1275512" y="5939135"/>
            <a:ext cx="61143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FBEEDC"/>
                </a:solidFill>
              </a:rPr>
              <a:t>$('#grid').sortable();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812" y="1744512"/>
            <a:ext cx="3795787" cy="1767388"/>
          </a:xfrm>
          <a:prstGeom prst="roundRect">
            <a:avLst>
              <a:gd name="adj" fmla="val 2071"/>
            </a:avLst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6612" y="4079155"/>
            <a:ext cx="3104998" cy="2169245"/>
          </a:xfrm>
          <a:prstGeom prst="roundRect">
            <a:avLst>
              <a:gd name="adj" fmla="val 2071"/>
            </a:avLst>
          </a:prstGeom>
        </p:spPr>
      </p:pic>
      <p:sp>
        <p:nvSpPr>
          <p:cNvPr id="9" name="Text Placeholder 6"/>
          <p:cNvSpPr txBox="1">
            <a:spLocks/>
          </p:cNvSpPr>
          <p:nvPr/>
        </p:nvSpPr>
        <p:spPr>
          <a:xfrm>
            <a:off x="1275512" y="3936298"/>
            <a:ext cx="61143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FBEEDC"/>
                </a:solidFill>
              </a:rPr>
              <a:t>$('#tabs-holder').tabs();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12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jQuery</a:t>
            </a:r>
            <a:r>
              <a:rPr lang="en-US" dirty="0"/>
              <a:t> is a cross-browser JavaScript library</a:t>
            </a:r>
          </a:p>
          <a:p>
            <a:pPr lvl="1"/>
            <a:r>
              <a:rPr lang="en-US" dirty="0"/>
              <a:t>Dramatically simplifies DOM manipulation</a:t>
            </a:r>
          </a:p>
          <a:p>
            <a:pPr lvl="1"/>
            <a:r>
              <a:rPr lang="en-US" dirty="0"/>
              <a:t>Simplifies AJAX calls and working with RESTful services</a:t>
            </a:r>
          </a:p>
          <a:p>
            <a:pPr lvl="1"/>
            <a:r>
              <a:rPr lang="en-US" dirty="0"/>
              <a:t>Free, open-source software: </a:t>
            </a:r>
            <a:r>
              <a:rPr lang="en-US" dirty="0">
                <a:hlinkClick r:id="rId2"/>
              </a:rPr>
              <a:t>https://jquery.com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jQuery?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3962400"/>
            <a:ext cx="10515598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src="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https://code.jquery.com/jquery-3.1.1.min.js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6614" y="5395426"/>
            <a:ext cx="105155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('li')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.css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('background', '#DDD');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8006123" y="4672123"/>
            <a:ext cx="2991398" cy="994073"/>
          </a:xfrm>
          <a:prstGeom prst="wedgeRoundRectCallout">
            <a:avLst>
              <a:gd name="adj1" fmla="val -67907"/>
              <a:gd name="adj2" fmla="val -6015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Load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jQuery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from its official CDN</a:t>
            </a:r>
            <a:endParaRPr lang="en-US" sz="28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3293126" y="6019800"/>
            <a:ext cx="5163486" cy="571949"/>
          </a:xfrm>
          <a:prstGeom prst="wedgeRoundRectCallout">
            <a:avLst>
              <a:gd name="adj1" fmla="val -58589"/>
              <a:gd name="adj2" fmla="val -5504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Change the CSS for all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&lt;li&gt;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tags</a:t>
            </a:r>
            <a:endParaRPr lang="en-US" sz="28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pic>
        <p:nvPicPr>
          <p:cNvPr id="9" name="Picture 2" descr="http://ejohn.org/apps/workshop/adv-talk/jquery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4610" y="1275149"/>
            <a:ext cx="3162402" cy="1160958"/>
          </a:xfrm>
          <a:prstGeom prst="roundRect">
            <a:avLst>
              <a:gd name="adj" fmla="val 50000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4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jQuery Plugins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57236" y="1231642"/>
            <a:ext cx="10671176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(function(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3200" noProof="1">
                <a:solidFill>
                  <a:srgbClr val="FBEEDC"/>
                </a:solidFill>
              </a:rPr>
              <a:t>) {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$.fn.highlight </a:t>
            </a:r>
            <a:r>
              <a:rPr lang="en-US" sz="3200" noProof="1">
                <a:solidFill>
                  <a:srgbClr val="FBEEDC"/>
                </a:solidFill>
              </a:rPr>
              <a:t>= function(className) {    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$(this).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on</a:t>
            </a:r>
            <a:r>
              <a:rPr lang="en-US" sz="3200" noProof="1">
                <a:solidFill>
                  <a:srgbClr val="FBEEDC"/>
                </a:solidFill>
              </a:rPr>
              <a:t>("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mouseover</a:t>
            </a:r>
            <a:r>
              <a:rPr lang="en-US" sz="3200" noProof="1">
                <a:solidFill>
                  <a:srgbClr val="FBEEDC"/>
                </a:solidFill>
              </a:rPr>
              <a:t>", function() {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  $(this).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addClass</a:t>
            </a:r>
            <a:r>
              <a:rPr lang="en-US" sz="3200" noProof="1">
                <a:solidFill>
                  <a:srgbClr val="FBEEDC"/>
                </a:solidFill>
              </a:rPr>
              <a:t>(className);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});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$(this).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on</a:t>
            </a:r>
            <a:r>
              <a:rPr lang="en-US" sz="3200" noProof="1">
                <a:solidFill>
                  <a:srgbClr val="FBEEDC"/>
                </a:solidFill>
              </a:rPr>
              <a:t>("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mouseout</a:t>
            </a:r>
            <a:r>
              <a:rPr lang="en-US" sz="3200" noProof="1">
                <a:solidFill>
                  <a:srgbClr val="FBEEDC"/>
                </a:solidFill>
              </a:rPr>
              <a:t>", function() {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  $(this).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removeClass</a:t>
            </a:r>
            <a:r>
              <a:rPr lang="en-US" sz="3200" noProof="1">
                <a:solidFill>
                  <a:srgbClr val="FBEEDC"/>
                </a:solidFill>
              </a:rPr>
              <a:t>(className);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});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}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}(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jQuery</a:t>
            </a:r>
            <a:r>
              <a:rPr lang="en-US" sz="3200" noProof="1">
                <a:solidFill>
                  <a:srgbClr val="FBEEDC"/>
                </a:solidFill>
              </a:rPr>
              <a:t>));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4494212" y="5410200"/>
            <a:ext cx="667958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3200" dirty="0">
                <a:solidFill>
                  <a:srgbClr val="FBEEDC"/>
                </a:solidFill>
              </a:rPr>
              <a:t>(".item").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highlight</a:t>
            </a:r>
            <a:r>
              <a:rPr lang="en-US" sz="3200" dirty="0">
                <a:solidFill>
                  <a:srgbClr val="FBEEDC"/>
                </a:solidFill>
              </a:rPr>
              <a:t>('big');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98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Highlight jQuery Plugin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97284" y="1340108"/>
            <a:ext cx="10791082" cy="45550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noProof="1">
                <a:solidFill>
                  <a:srgbClr val="FBEEDC"/>
                </a:solidFill>
              </a:rPr>
              <a:t>&lt;style&gt;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.item </a:t>
            </a:r>
            <a:r>
              <a:rPr lang="en-US" sz="3000" noProof="1">
                <a:solidFill>
                  <a:srgbClr val="FBEEDC"/>
                </a:solidFill>
              </a:rPr>
              <a:t>{ border: 1px solid #DDD }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.big </a:t>
            </a:r>
            <a:r>
              <a:rPr lang="en-US" sz="3000" noProof="1">
                <a:solidFill>
                  <a:srgbClr val="FBEEDC"/>
                </a:solidFill>
              </a:rPr>
              <a:t>{ font-size: 1.5em; font-weight: bold; }</a:t>
            </a:r>
          </a:p>
          <a:p>
            <a:pPr>
              <a:spcAft>
                <a:spcPts val="1200"/>
              </a:spcAft>
            </a:pPr>
            <a:r>
              <a:rPr lang="en-US" sz="3000" noProof="1">
                <a:solidFill>
                  <a:srgbClr val="FBEEDC"/>
                </a:solidFill>
              </a:rPr>
              <a:t>&lt;/style&gt;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&lt;span class="item"&gt;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First</a:t>
            </a:r>
            <a:r>
              <a:rPr lang="en-US" sz="3000" noProof="1">
                <a:solidFill>
                  <a:srgbClr val="FBEEDC"/>
                </a:solidFill>
              </a:rPr>
              <a:t>&lt;/span&gt;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&lt;span class="item"&gt;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Second</a:t>
            </a:r>
            <a:r>
              <a:rPr lang="en-US" sz="3000" noProof="1">
                <a:solidFill>
                  <a:srgbClr val="FBEEDC"/>
                </a:solidFill>
              </a:rPr>
              <a:t>&lt;/span&gt;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&lt;span class="item"&gt;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Third</a:t>
            </a:r>
            <a:r>
              <a:rPr lang="en-US" sz="3000" noProof="1">
                <a:solidFill>
                  <a:srgbClr val="FBEEDC"/>
                </a:solidFill>
              </a:rPr>
              <a:t>&lt;/span&gt;</a:t>
            </a:r>
          </a:p>
          <a:p>
            <a:pPr>
              <a:spcBef>
                <a:spcPts val="1200"/>
              </a:spcBef>
            </a:pPr>
            <a:r>
              <a:rPr lang="en-US" sz="3000" noProof="1">
                <a:solidFill>
                  <a:srgbClr val="FBEEDC"/>
                </a:solidFill>
              </a:rPr>
              <a:t>&lt;script&gt;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3000" dirty="0">
                <a:solidFill>
                  <a:srgbClr val="FBEEDC"/>
                </a:solidFill>
              </a:rPr>
              <a:t>(".item").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highlight</a:t>
            </a:r>
            <a:r>
              <a:rPr lang="en-US" sz="3000" dirty="0">
                <a:solidFill>
                  <a:srgbClr val="FBEEDC"/>
                </a:solidFill>
              </a:rPr>
              <a:t>('big');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&lt;/script&gt;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026" y="2971800"/>
            <a:ext cx="4023709" cy="170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64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Using jQuery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412" y="838200"/>
            <a:ext cx="3524026" cy="3637568"/>
          </a:xfrm>
          <a:prstGeom prst="rect">
            <a:avLst/>
          </a:prstGeom>
        </p:spPr>
      </p:pic>
      <p:pic>
        <p:nvPicPr>
          <p:cNvPr id="5" name="Picture 2" descr="http://jstricks.com/wp-content/uploads/2014/07/jquery-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5783">
            <a:off x="8236591" y="2140190"/>
            <a:ext cx="3003787" cy="1746696"/>
          </a:xfrm>
          <a:prstGeom prst="rect">
            <a:avLst/>
          </a:prstGeom>
          <a:noFill/>
          <a:ln>
            <a:solidFill>
              <a:srgbClr val="00B0F0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97457">
            <a:off x="1217566" y="1813474"/>
            <a:ext cx="1812699" cy="18126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jQuery</a:t>
            </a:r>
            <a:r>
              <a:rPr lang="en-US" sz="3200" dirty="0"/>
              <a:t> is very powerful on DOM manipulation</a:t>
            </a:r>
          </a:p>
          <a:p>
            <a:pPr lvl="1"/>
            <a:r>
              <a:rPr lang="en-US" sz="3000" dirty="0"/>
              <a:t>Very popular library, run on 60 000 000 sites</a:t>
            </a:r>
          </a:p>
          <a:p>
            <a:r>
              <a:rPr lang="en-US" sz="3200" dirty="0"/>
              <a:t>Select + edit DOM elements:</a:t>
            </a:r>
          </a:p>
          <a:p>
            <a:endParaRPr lang="en-US" sz="3200" dirty="0"/>
          </a:p>
          <a:p>
            <a:r>
              <a:rPr lang="en-US" sz="3200" dirty="0"/>
              <a:t>Create elements:</a:t>
            </a:r>
          </a:p>
          <a:p>
            <a:endParaRPr lang="en-US" sz="3200" dirty="0"/>
          </a:p>
          <a:p>
            <a:r>
              <a:rPr lang="en-US" sz="3200" dirty="0"/>
              <a:t>Handle events: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9634" y="1592727"/>
            <a:ext cx="2886066" cy="214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523" y="4267200"/>
            <a:ext cx="2009177" cy="20091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22213" y="3118851"/>
            <a:ext cx="7480731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('p.red').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('background',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'blue');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22213" y="5797203"/>
            <a:ext cx="7480731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('#items').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(function() 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792260" y="4476344"/>
            <a:ext cx="7511952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2800" noProof="1">
                <a:solidFill>
                  <a:srgbClr val="FBEEDC"/>
                </a:solidFill>
              </a:rPr>
              <a:t>('&lt;h1&gt;Hello&lt;/h1&gt;').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appendTo</a:t>
            </a:r>
            <a:r>
              <a:rPr lang="en-US" sz="2800" noProof="1">
                <a:solidFill>
                  <a:srgbClr val="FBEEDC"/>
                </a:solidFill>
              </a:rPr>
              <a:t>('body');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jQuery Library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popular</a:t>
            </a:r>
          </a:p>
          <a:p>
            <a:pPr lvl="1"/>
            <a:r>
              <a:rPr lang="en-US" dirty="0"/>
              <a:t>60 000 000 sites use jQuery (75.8% of top 1 million sites)</a:t>
            </a:r>
          </a:p>
          <a:p>
            <a:pPr lvl="1"/>
            <a:r>
              <a:rPr lang="en-US" dirty="0">
                <a:hlinkClick r:id="rId2"/>
              </a:rPr>
              <a:t>http://trends.builtwith.com/javascript/jQuery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Easy to learn</a:t>
            </a:r>
          </a:p>
          <a:p>
            <a:pPr>
              <a:spcBef>
                <a:spcPts val="1200"/>
              </a:spcBef>
            </a:pPr>
            <a:r>
              <a:rPr lang="en-US" dirty="0"/>
              <a:t>Large community</a:t>
            </a:r>
          </a:p>
          <a:p>
            <a:pPr>
              <a:spcBef>
                <a:spcPts val="1200"/>
              </a:spcBef>
            </a:pPr>
            <a:r>
              <a:rPr lang="en-US" dirty="0"/>
              <a:t>Cross-browser support</a:t>
            </a:r>
          </a:p>
          <a:p>
            <a:pPr>
              <a:spcBef>
                <a:spcPts val="1200"/>
              </a:spcBef>
            </a:pPr>
            <a:r>
              <a:rPr lang="en-US" dirty="0"/>
              <a:t>Official web site: </a:t>
            </a:r>
            <a:r>
              <a:rPr lang="en-US" dirty="0">
                <a:hlinkClick r:id="rId3"/>
              </a:rPr>
              <a:t>http://jquery.com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jQuery?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213" y="3725696"/>
            <a:ext cx="4343400" cy="2361178"/>
          </a:xfrm>
          <a:prstGeom prst="rect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jQuery from CDN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130380"/>
            <a:ext cx="10515598" cy="20878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src="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https://code.jquery.com/jquery-3.1.1.min.js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integrity="sha256-hVVnYaiADRTO2PzUGmuLJr8BLUSjGIZsDYGmIJLv2b8="   crossorigin="anonymous"&gt;&lt;/script&gt;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36614" y="3409544"/>
            <a:ext cx="10515598" cy="29892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(document).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ready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("a").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(function(event)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alert("Link forbidden!");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event.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preventDefault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942" y="3552051"/>
            <a:ext cx="4030414" cy="271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jQuery from Local Script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066800"/>
            <a:ext cx="10515598" cy="53012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src="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jquery-3.1.1.min.js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36614" y="2853898"/>
            <a:ext cx="10515598" cy="36078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(document).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ready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*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fadeOut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(document.body).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"Removed: " + 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"&lt;br&gt;\n");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event.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preventDefault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event.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stopPropagation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836614" y="1752600"/>
            <a:ext cx="10515598" cy="9456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&gt;This is a &lt;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href="https://softuni.bg"&gt;link&lt;/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&gt;.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&gt;one&lt;/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&gt;two&lt;/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&gt;three&lt;/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025" y="3295769"/>
            <a:ext cx="370522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38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+mj-lt"/>
                <a:cs typeface="Helvetica" charset="0"/>
                <a:sym typeface="Helvetica" charset="0"/>
              </a:rPr>
              <a:t>jQuery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  <a:cs typeface="Helvetica" charset="0"/>
                <a:sym typeface="Helvetica" charset="0"/>
              </a:rPr>
              <a:t>selectors</a:t>
            </a:r>
            <a:r>
              <a:rPr lang="en-US" dirty="0">
                <a:latin typeface="+mj-lt"/>
                <a:cs typeface="Helvetica" charset="0"/>
                <a:sym typeface="Helvetica" charset="0"/>
              </a:rPr>
              <a:t> return a collection matched items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+mj-lt"/>
                <a:cs typeface="Helvetica" charset="0"/>
                <a:sym typeface="Helvetica" charset="0"/>
              </a:rPr>
              <a:t>Even if there is only one item</a:t>
            </a:r>
          </a:p>
          <a:p>
            <a:pPr>
              <a:lnSpc>
                <a:spcPct val="100000"/>
              </a:lnSpc>
            </a:pPr>
            <a:endParaRPr lang="en-US" dirty="0">
              <a:latin typeface="+mj-lt"/>
              <a:cs typeface="Helvetica" charset="0"/>
              <a:sym typeface="Helvetica" charset="0"/>
            </a:endParaRPr>
          </a:p>
          <a:p>
            <a:pPr lvl="1" eaLnBrk="1" hangingPunct="1">
              <a:lnSpc>
                <a:spcPct val="100000"/>
              </a:lnSpc>
            </a:pPr>
            <a:endParaRPr lang="en-US" dirty="0">
              <a:latin typeface="+mj-lt"/>
              <a:cs typeface="Helvetica" charset="0"/>
              <a:sym typeface="Helvetica" charset="0"/>
            </a:endParaRPr>
          </a:p>
          <a:p>
            <a:pPr lvl="1" eaLnBrk="1" hangingPunct="1">
              <a:lnSpc>
                <a:spcPct val="100000"/>
              </a:lnSpc>
            </a:pPr>
            <a:endParaRPr lang="en-US" dirty="0">
              <a:latin typeface="+mj-lt"/>
              <a:cs typeface="Helvetica" charset="0"/>
              <a:sym typeface="Helvetica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hlinkClick r:id="rId2"/>
              </a:rPr>
              <a:t>http://learn.jquery.com/using-jquery-core/selecting-elements/</a:t>
            </a:r>
            <a:endParaRPr lang="en-US" dirty="0"/>
          </a:p>
          <a:p>
            <a:pPr eaLnBrk="1" hangingPunct="1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latin typeface="+mj-lt"/>
                <a:cs typeface="Helvetica" charset="0"/>
                <a:sym typeface="Helvetica" charset="0"/>
              </a:rPr>
              <a:t>Selected elements can be processed as a group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with jQuery</a:t>
            </a:r>
          </a:p>
        </p:txBody>
      </p:sp>
      <p:sp>
        <p:nvSpPr>
          <p:cNvPr id="9" name="Rectangle 8"/>
          <p:cNvSpPr/>
          <p:nvPr/>
        </p:nvSpPr>
        <p:spPr>
          <a:xfrm>
            <a:off x="531814" y="2590800"/>
            <a:ext cx="11125198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('div')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document.getElementsByTagName('div');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('.menu-item')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document.getElementsByClassName('.menu-item');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('#navigation')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document.getElementById('navigation');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('ul.menu li')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document.querySelectorAll('ul.menu li');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1814" y="5924144"/>
            <a:ext cx="11125198" cy="508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('div').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('background', 'blue');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Make all DIVs blue</a:t>
            </a:r>
          </a:p>
        </p:txBody>
      </p:sp>
    </p:spTree>
    <p:extLst>
      <p:ext uri="{BB962C8B-B14F-4D97-AF65-F5344CB8AC3E}">
        <p14:creationId xmlns:p14="http://schemas.microsoft.com/office/powerpoint/2010/main" val="359281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DOM elements selection in jQuery is much like as in JavaScript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All selector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Class selector 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Element selector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Id selector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Multi-selector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Selectors</a:t>
            </a:r>
          </a:p>
        </p:txBody>
      </p:sp>
      <p:sp>
        <p:nvSpPr>
          <p:cNvPr id="6" name="Rectangle 5"/>
          <p:cNvSpPr/>
          <p:nvPr/>
        </p:nvSpPr>
        <p:spPr>
          <a:xfrm>
            <a:off x="3921900" y="2153028"/>
            <a:ext cx="77724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('*')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Selects all elements</a:t>
            </a:r>
          </a:p>
        </p:txBody>
      </p:sp>
      <p:sp>
        <p:nvSpPr>
          <p:cNvPr id="8" name="Rectangle 7"/>
          <p:cNvSpPr/>
          <p:nvPr/>
        </p:nvSpPr>
        <p:spPr>
          <a:xfrm>
            <a:off x="3921899" y="3009088"/>
            <a:ext cx="77724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('.class')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Selects all elements by class name</a:t>
            </a:r>
          </a:p>
        </p:txBody>
      </p:sp>
      <p:sp>
        <p:nvSpPr>
          <p:cNvPr id="9" name="Rectangle 8"/>
          <p:cNvSpPr/>
          <p:nvPr/>
        </p:nvSpPr>
        <p:spPr>
          <a:xfrm>
            <a:off x="3921900" y="3882292"/>
            <a:ext cx="77724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('section')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Selects all elements by tag name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21899" y="4785024"/>
            <a:ext cx="77724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('#id')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Selects a element by given id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21899" y="5687756"/>
            <a:ext cx="77724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('selector1,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selector2')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Combined selector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1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3380</TotalTime>
  <Words>2915</Words>
  <Application>Microsoft Office PowerPoint</Application>
  <PresentationFormat>Custom</PresentationFormat>
  <Paragraphs>457</Paragraphs>
  <Slides>46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Calibri</vt:lpstr>
      <vt:lpstr>Consolas</vt:lpstr>
      <vt:lpstr>Helvetica</vt:lpstr>
      <vt:lpstr>Lucida Grande</vt:lpstr>
      <vt:lpstr>Wingdings</vt:lpstr>
      <vt:lpstr>Wingdings 2</vt:lpstr>
      <vt:lpstr>SoftUni 16x9</vt:lpstr>
      <vt:lpstr>jQuery Library</vt:lpstr>
      <vt:lpstr>Table of Contents</vt:lpstr>
      <vt:lpstr>Have a Question?</vt:lpstr>
      <vt:lpstr>What is jQuery?</vt:lpstr>
      <vt:lpstr>Why jQuery?</vt:lpstr>
      <vt:lpstr>Using jQuery from CDN</vt:lpstr>
      <vt:lpstr>Using jQuery from Local Script</vt:lpstr>
      <vt:lpstr>Selection with jQuery</vt:lpstr>
      <vt:lpstr>jQuery Selectors</vt:lpstr>
      <vt:lpstr>Filter Selectors in jQuery</vt:lpstr>
      <vt:lpstr>Problem: Text from List</vt:lpstr>
      <vt:lpstr>Problem: Text from List – HTML</vt:lpstr>
      <vt:lpstr>Solution: Text from List</vt:lpstr>
      <vt:lpstr>Problem: Search in List</vt:lpstr>
      <vt:lpstr>Problem: Search in List – HTML</vt:lpstr>
      <vt:lpstr>Solution: Search in List</vt:lpstr>
      <vt:lpstr>Altering the DOM with jQuery</vt:lpstr>
      <vt:lpstr>Adding Elements with jQuery</vt:lpstr>
      <vt:lpstr>Creating / Removing Elements</vt:lpstr>
      <vt:lpstr>Problem: Countries Table</vt:lpstr>
      <vt:lpstr>Problem: Countries Table – HTML</vt:lpstr>
      <vt:lpstr>Solution: Countries Table – Initialize Table</vt:lpstr>
      <vt:lpstr>Solution: Countries Table – Create Country </vt:lpstr>
      <vt:lpstr>Solution: Countries Table – Add Country Row</vt:lpstr>
      <vt:lpstr>Solution: Countries Table – Row Up</vt:lpstr>
      <vt:lpstr>Solution: Countries Table – Row Down</vt:lpstr>
      <vt:lpstr>Solution: Countries Table – Delete Row</vt:lpstr>
      <vt:lpstr>Solution: Countries Table – Fix Row Links</vt:lpstr>
      <vt:lpstr>jQuery Events</vt:lpstr>
      <vt:lpstr>jQuery Events: Attach / Remove</vt:lpstr>
      <vt:lpstr>Problem: Link Buttons – HTML</vt:lpstr>
      <vt:lpstr>Problem: Link Buttons – CSS</vt:lpstr>
      <vt:lpstr>Solution: Link Buttons – JavaScript</vt:lpstr>
      <vt:lpstr>jQuery Events: Multiple</vt:lpstr>
      <vt:lpstr>Problem: Selectable Towns</vt:lpstr>
      <vt:lpstr>Solution: Selectable Towns – Click Towns</vt:lpstr>
      <vt:lpstr>Solution: Selectable Towns – Show Towns</vt:lpstr>
      <vt:lpstr>jQuery Plugins</vt:lpstr>
      <vt:lpstr>jQuery Plugins</vt:lpstr>
      <vt:lpstr>Creating jQuery Plugins</vt:lpstr>
      <vt:lpstr>Using the Highlight jQuery Plugin</vt:lpstr>
      <vt:lpstr>Practice: Using jQuery</vt:lpstr>
      <vt:lpstr>Summary</vt:lpstr>
      <vt:lpstr>jQuery Library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jQuery Library</dc:title>
  <dc:subject>JavaScript Avdanced - Practical Training Course @ SoftUni</dc:subject>
  <dc:creator>Software University Foundation</dc:creator>
  <cp:keywords>JS, JavaScript, programming, course, SoftUni, Software University</cp:keywords>
  <dc:description>JavaScript Advanced Course @ SoftUni - https://softuni.bg/courses/javascript-advanced</dc:description>
  <cp:lastModifiedBy>Viktor Kostadinov</cp:lastModifiedBy>
  <cp:revision>149</cp:revision>
  <dcterms:created xsi:type="dcterms:W3CDTF">2014-01-02T17:00:34Z</dcterms:created>
  <dcterms:modified xsi:type="dcterms:W3CDTF">2017-06-16T11:28:21Z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